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KNU" initials="P" lastIdx="1" clrIdx="0">
    <p:extLst>
      <p:ext uri="{19B8F6BF-5375-455C-9EA6-DF929625EA0E}">
        <p15:presenceInfo xmlns:p15="http://schemas.microsoft.com/office/powerpoint/2012/main" userId="PKNU" providerId="None"/>
      </p:ext>
    </p:extLst>
  </p:cmAuthor>
  <p:cmAuthor id="2" name="user" initials="u" lastIdx="4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4"/>
    <a:srgbClr val="1355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8-24T15:29:01.070" idx="1">
    <p:pos x="10" y="10"/>
    <p:text>(예시 1)실험실소개서</p:text>
    <p:extLst>
      <p:ext uri="{C676402C-5697-4E1C-873F-D02D1690AC5C}">
        <p15:threadingInfo xmlns:p15="http://schemas.microsoft.com/office/powerpoint/2012/main" timeZoneBias="-5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8-24T15:29:49.451" idx="3">
    <p:pos x="10" y="10"/>
    <p:text>(예시 2)실험실소개서</p:text>
    <p:extLst>
      <p:ext uri="{C676402C-5697-4E1C-873F-D02D1690AC5C}">
        <p15:threadingInfo xmlns:p15="http://schemas.microsoft.com/office/powerpoint/2012/main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58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70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30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13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40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351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86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292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48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28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46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50D64-2F30-43BE-83F6-49E7ACC795AB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CB609-6572-4435-A799-BA5A635D342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121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10.jpeg"/><Relationship Id="rId5" Type="http://schemas.openxmlformats.org/officeDocument/2006/relationships/image" Target="../media/image6.png"/><Relationship Id="rId10" Type="http://schemas.openxmlformats.org/officeDocument/2006/relationships/image" Target="../media/image9.jpeg"/><Relationship Id="rId4" Type="http://schemas.openxmlformats.org/officeDocument/2006/relationships/image" Target="../media/image5.jpeg"/><Relationship Id="rId9" Type="http://schemas.openxmlformats.org/officeDocument/2006/relationships/image" Target="../media/image8.png"/><Relationship Id="rId1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comments" Target="../comments/comment2.xml"/><Relationship Id="rId4" Type="http://schemas.openxmlformats.org/officeDocument/2006/relationships/image" Target="../media/image13.jpeg"/><Relationship Id="rId9" Type="http://schemas.openxmlformats.org/officeDocument/2006/relationships/image" Target="../media/image1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DE7F47-8C5D-4E7A-AEE8-5E39E72A6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4" y="-5995"/>
            <a:ext cx="6755642" cy="742595"/>
          </a:xfrm>
          <a:ln w="3175">
            <a:noFill/>
          </a:ln>
        </p:spPr>
        <p:txBody>
          <a:bodyPr>
            <a:normAutofit/>
          </a:bodyPr>
          <a:lstStyle/>
          <a:p>
            <a:pPr algn="ctr"/>
            <a:r>
              <a:rPr lang="ko-KR" altLang="en-US" sz="2000" dirty="0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실험실명</a:t>
            </a:r>
            <a:br>
              <a:rPr lang="en-US" altLang="ko-KR" sz="2000" dirty="0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en-US" altLang="ko-KR" sz="2000" dirty="0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나눔고딕 </a:t>
            </a:r>
            <a:r>
              <a:rPr lang="en-US" altLang="ko-KR" sz="2000" dirty="0" err="1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ExtraBold</a:t>
            </a:r>
            <a:r>
              <a:rPr lang="en-US" altLang="ko-KR" sz="2000" dirty="0">
                <a:solidFill>
                  <a:srgbClr val="0079C4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20pt)</a:t>
            </a:r>
            <a:endParaRPr lang="ko-KR" altLang="en-US" sz="2000" dirty="0">
              <a:solidFill>
                <a:srgbClr val="0079C4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2E5BCB08-2762-4633-B5F7-2152F44D8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707" y="9334499"/>
            <a:ext cx="609440" cy="497101"/>
          </a:xfr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68895A2-7D3A-44D6-BA43-31DDE757F387}"/>
              </a:ext>
            </a:extLst>
          </p:cNvPr>
          <p:cNvSpPr/>
          <p:nvPr/>
        </p:nvSpPr>
        <p:spPr>
          <a:xfrm>
            <a:off x="40944" y="736600"/>
            <a:ext cx="6755642" cy="90950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A3053A-3DE3-487A-8936-F224F6F3C409}"/>
              </a:ext>
            </a:extLst>
          </p:cNvPr>
          <p:cNvSpPr txBox="1"/>
          <p:nvPr/>
        </p:nvSpPr>
        <p:spPr>
          <a:xfrm>
            <a:off x="2631744" y="800100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0 0 0 </a:t>
            </a:r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교수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65747E6-3949-4D16-96D6-1F1C68B8E105}"/>
              </a:ext>
            </a:extLst>
          </p:cNvPr>
          <p:cNvSpPr/>
          <p:nvPr/>
        </p:nvSpPr>
        <p:spPr>
          <a:xfrm>
            <a:off x="40944" y="863600"/>
            <a:ext cx="2578100" cy="267257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DFBC433-0BFD-47FA-80D7-1CF2DE2DD392}"/>
              </a:ext>
            </a:extLst>
          </p:cNvPr>
          <p:cNvSpPr/>
          <p:nvPr/>
        </p:nvSpPr>
        <p:spPr>
          <a:xfrm>
            <a:off x="218815" y="1893302"/>
            <a:ext cx="230704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실험실관련 사진</a:t>
            </a:r>
            <a:endParaRPr lang="en-US" altLang="ko-KR" sz="1500" b="1" dirty="0">
              <a:solidFill>
                <a:srgbClr val="0079C4"/>
              </a:solidFill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pPr algn="ctr"/>
            <a:r>
              <a:rPr lang="en-US" altLang="ko-KR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ko-KR" altLang="en-US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교수</a:t>
            </a:r>
            <a:r>
              <a:rPr lang="en-US" altLang="ko-KR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</a:t>
            </a:r>
            <a:r>
              <a:rPr lang="ko-KR" altLang="en-US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단체</a:t>
            </a:r>
            <a:r>
              <a:rPr lang="en-US" altLang="ko-KR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</a:t>
            </a:r>
            <a:r>
              <a:rPr lang="ko-KR" altLang="en-US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실험실사진 등</a:t>
            </a:r>
            <a:r>
              <a:rPr lang="en-US" altLang="ko-KR" sz="1500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  <a:endParaRPr lang="ko-KR" altLang="en-US" sz="1500" b="1" dirty="0">
              <a:solidFill>
                <a:srgbClr val="0079C4"/>
              </a:solidFill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4C1829-D415-43D1-820A-B523675C5572}"/>
              </a:ext>
            </a:extLst>
          </p:cNvPr>
          <p:cNvSpPr txBox="1"/>
          <p:nvPr/>
        </p:nvSpPr>
        <p:spPr>
          <a:xfrm>
            <a:off x="2631744" y="1238071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주요경력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213EE7-AACD-4B4A-A620-F564E320A980}"/>
              </a:ext>
            </a:extLst>
          </p:cNvPr>
          <p:cNvSpPr txBox="1"/>
          <p:nvPr/>
        </p:nvSpPr>
        <p:spPr>
          <a:xfrm>
            <a:off x="2631744" y="2760702"/>
            <a:ext cx="3910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실험실 주소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: </a:t>
            </a:r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대연캠퍼스  </a:t>
            </a:r>
            <a:r>
              <a:rPr lang="ko-KR" altLang="en-US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건물명  호수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4DA6D7-9760-4072-8EC0-BF963037A89A}"/>
              </a:ext>
            </a:extLst>
          </p:cNvPr>
          <p:cNvSpPr txBox="1"/>
          <p:nvPr/>
        </p:nvSpPr>
        <p:spPr>
          <a:xfrm>
            <a:off x="2631744" y="3128228"/>
            <a:ext cx="302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전화번호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: (051) 629 - </a:t>
            </a:r>
            <a:r>
              <a:rPr lang="en-US" altLang="ko-KR" b="1" dirty="0">
                <a:solidFill>
                  <a:srgbClr val="0079C4"/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rPr>
              <a:t>0000</a:t>
            </a:r>
            <a:endParaRPr lang="ko-KR" altLang="en-US" b="1" dirty="0">
              <a:solidFill>
                <a:srgbClr val="0079C4"/>
              </a:solidFill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DBA5E5C5-7315-4C8A-8D55-AFC25F33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792" y="9411953"/>
            <a:ext cx="593252" cy="27936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6F81653-9AA9-471D-BB36-4B7C5023B8FD}"/>
              </a:ext>
            </a:extLst>
          </p:cNvPr>
          <p:cNvSpPr/>
          <p:nvPr/>
        </p:nvSpPr>
        <p:spPr>
          <a:xfrm>
            <a:off x="40944" y="3720118"/>
            <a:ext cx="25781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연구분야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AAEBB3-EE83-4F83-84AB-296E936858C4}"/>
              </a:ext>
            </a:extLst>
          </p:cNvPr>
          <p:cNvSpPr txBox="1"/>
          <p:nvPr/>
        </p:nvSpPr>
        <p:spPr>
          <a:xfrm>
            <a:off x="2601422" y="4707090"/>
            <a:ext cx="3007604" cy="1395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 </a:t>
            </a:r>
            <a:r>
              <a:rPr lang="ko-KR" altLang="en-US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본문 나눔고딕 </a:t>
            </a:r>
            <a:r>
              <a:rPr lang="en-US" altLang="ko-KR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11pt</a:t>
            </a:r>
          </a:p>
          <a:p>
            <a:pPr>
              <a:lnSpc>
                <a:spcPct val="200000"/>
              </a:lnSpc>
            </a:pPr>
            <a:r>
              <a:rPr lang="en-US" altLang="ko-KR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 </a:t>
            </a:r>
            <a:r>
              <a:rPr lang="ko-KR" altLang="en-US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항목별 공간 조정 가능</a:t>
            </a:r>
            <a:endParaRPr lang="en-US" altLang="ko-KR" sz="1100" dirty="0">
              <a:solidFill>
                <a:srgbClr val="0079C4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 </a:t>
            </a:r>
            <a:r>
              <a:rPr lang="ko-KR" altLang="en-US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이미지 파일이 있는 경우 원본 파일 첨부 필수</a:t>
            </a:r>
            <a:endParaRPr lang="en-US" altLang="ko-KR" sz="1100" dirty="0">
              <a:solidFill>
                <a:srgbClr val="0079C4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sz="1100" dirty="0" err="1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파랑색</a:t>
            </a:r>
            <a:r>
              <a:rPr lang="ko-KR" altLang="en-US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글씨 </a:t>
            </a:r>
            <a:r>
              <a:rPr lang="ko-KR" altLang="en-US" sz="1100" dirty="0" err="1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삭제후</a:t>
            </a:r>
            <a:r>
              <a:rPr lang="ko-KR" altLang="en-US" sz="1100" dirty="0">
                <a:solidFill>
                  <a:srgbClr val="0079C4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작성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8858162-37C0-46A6-B2D5-40A0C71E2DF5}"/>
              </a:ext>
            </a:extLst>
          </p:cNvPr>
          <p:cNvSpPr/>
          <p:nvPr/>
        </p:nvSpPr>
        <p:spPr>
          <a:xfrm>
            <a:off x="40944" y="6572348"/>
            <a:ext cx="25781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실험실 소개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8A5935D-3AF8-434F-B805-F1FB172A64B7}"/>
              </a:ext>
            </a:extLst>
          </p:cNvPr>
          <p:cNvSpPr/>
          <p:nvPr/>
        </p:nvSpPr>
        <p:spPr>
          <a:xfrm>
            <a:off x="40944" y="8033943"/>
            <a:ext cx="25781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졸업 후 진로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7BA4E67-D200-45B3-8F88-E4A3F5328164}"/>
              </a:ext>
            </a:extLst>
          </p:cNvPr>
          <p:cNvSpPr/>
          <p:nvPr/>
        </p:nvSpPr>
        <p:spPr>
          <a:xfrm>
            <a:off x="61414" y="9002997"/>
            <a:ext cx="362703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한 문장으로 말하는 우리 실험실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CACF0A-41F8-4923-AD8F-3D6F7DAC984B}"/>
              </a:ext>
            </a:extLst>
          </p:cNvPr>
          <p:cNvSpPr txBox="1"/>
          <p:nvPr/>
        </p:nvSpPr>
        <p:spPr>
          <a:xfrm>
            <a:off x="218815" y="9481113"/>
            <a:ext cx="49651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예시</a:t>
            </a:r>
            <a:r>
              <a:rPr lang="en-US" altLang="ko-KR" dirty="0"/>
              <a:t>: "</a:t>
            </a:r>
            <a:r>
              <a:rPr lang="ko-KR" altLang="en-US" dirty="0"/>
              <a:t>한마디로</a:t>
            </a:r>
            <a:r>
              <a:rPr lang="en-US" altLang="ko-KR" dirty="0"/>
              <a:t>? </a:t>
            </a:r>
            <a:r>
              <a:rPr lang="ko-KR" altLang="en-US" dirty="0"/>
              <a:t>노벨상 준비 중 </a:t>
            </a:r>
            <a:r>
              <a:rPr lang="en-US" altLang="ko-KR" dirty="0"/>
              <a:t>(</a:t>
            </a:r>
            <a:r>
              <a:rPr lang="ko-KR" altLang="en-US" dirty="0"/>
              <a:t>아직은</a:t>
            </a:r>
            <a:r>
              <a:rPr lang="en-US" altLang="ko-KR" dirty="0"/>
              <a:t>…)"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072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직사각형 60">
            <a:extLst>
              <a:ext uri="{FF2B5EF4-FFF2-40B4-BE49-F238E27FC236}">
                <a16:creationId xmlns:a16="http://schemas.microsoft.com/office/drawing/2014/main" id="{A0C0CD0C-1E10-4032-83D1-243EAD5123FF}"/>
              </a:ext>
            </a:extLst>
          </p:cNvPr>
          <p:cNvSpPr/>
          <p:nvPr/>
        </p:nvSpPr>
        <p:spPr>
          <a:xfrm>
            <a:off x="262643" y="5378081"/>
            <a:ext cx="3358757" cy="218221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92795D2-D346-4147-83BE-403CA2EC599B}"/>
              </a:ext>
            </a:extLst>
          </p:cNvPr>
          <p:cNvSpPr/>
          <p:nvPr/>
        </p:nvSpPr>
        <p:spPr>
          <a:xfrm>
            <a:off x="3867577" y="5378081"/>
            <a:ext cx="2899936" cy="218221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22EB865-B031-474D-95AC-73A14A33BC3D}"/>
              </a:ext>
            </a:extLst>
          </p:cNvPr>
          <p:cNvSpPr/>
          <p:nvPr/>
        </p:nvSpPr>
        <p:spPr>
          <a:xfrm>
            <a:off x="310321" y="2997880"/>
            <a:ext cx="2582412" cy="429612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04C802A3-1F7D-6072-3AAC-CD2D4AE61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4" y="851815"/>
            <a:ext cx="2793929" cy="2091566"/>
          </a:xfrm>
          <a:prstGeom prst="rect">
            <a:avLst/>
          </a:prstGeom>
        </p:spPr>
      </p:pic>
      <p:sp>
        <p:nvSpPr>
          <p:cNvPr id="46" name="직사각형 45">
            <a:extLst>
              <a:ext uri="{FF2B5EF4-FFF2-40B4-BE49-F238E27FC236}">
                <a16:creationId xmlns:a16="http://schemas.microsoft.com/office/drawing/2014/main" id="{FC6F5239-15FC-4FC9-AC18-502B0852F6B4}"/>
              </a:ext>
            </a:extLst>
          </p:cNvPr>
          <p:cNvSpPr/>
          <p:nvPr/>
        </p:nvSpPr>
        <p:spPr>
          <a:xfrm>
            <a:off x="1" y="839"/>
            <a:ext cx="6857999" cy="813933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FB89F4D-52E2-FCFF-B204-97482D768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453"/>
          <a:stretch/>
        </p:blipFill>
        <p:spPr>
          <a:xfrm>
            <a:off x="1768626" y="3765702"/>
            <a:ext cx="1625021" cy="914071"/>
          </a:xfrm>
          <a:prstGeom prst="rect">
            <a:avLst/>
          </a:prstGeom>
        </p:spPr>
      </p:pic>
      <p:pic>
        <p:nvPicPr>
          <p:cNvPr id="23" name="Picture 2" descr="https://cdn.kr.aving.net/news/photo/202302/1776132_697509_3921.jpg">
            <a:extLst>
              <a:ext uri="{FF2B5EF4-FFF2-40B4-BE49-F238E27FC236}">
                <a16:creationId xmlns:a16="http://schemas.microsoft.com/office/drawing/2014/main" id="{523F1304-519E-E73B-ECAF-1F34C42F95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" t="13562" r="53249" b="38511"/>
          <a:stretch/>
        </p:blipFill>
        <p:spPr bwMode="auto">
          <a:xfrm>
            <a:off x="112117" y="3737974"/>
            <a:ext cx="1521030" cy="96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.kr.aving.net/news/photo/202302/1776132_697509_3921.jpg">
            <a:extLst>
              <a:ext uri="{FF2B5EF4-FFF2-40B4-BE49-F238E27FC236}">
                <a16:creationId xmlns:a16="http://schemas.microsoft.com/office/drawing/2014/main" id="{00AC64C4-8910-938C-0C52-A1E4A56E8F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5" t="13252" r="3985" b="38512"/>
          <a:stretch/>
        </p:blipFill>
        <p:spPr bwMode="auto">
          <a:xfrm>
            <a:off x="3612595" y="3729878"/>
            <a:ext cx="1536550" cy="98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55FD2A22-54AA-4943-9E8A-369C68086DAA}"/>
              </a:ext>
            </a:extLst>
          </p:cNvPr>
          <p:cNvGrpSpPr/>
          <p:nvPr/>
        </p:nvGrpSpPr>
        <p:grpSpPr>
          <a:xfrm>
            <a:off x="5317694" y="3728364"/>
            <a:ext cx="1414342" cy="988747"/>
            <a:chOff x="5656300" y="3814338"/>
            <a:chExt cx="1085626" cy="758946"/>
          </a:xfrm>
        </p:grpSpPr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BEF95825-11E6-9582-E8E3-A1E1D1C140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289" b="4136"/>
            <a:stretch/>
          </p:blipFill>
          <p:spPr>
            <a:xfrm>
              <a:off x="5656300" y="3842126"/>
              <a:ext cx="1085626" cy="73115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757AC3-DD61-FE40-B894-61246ECB693A}"/>
                </a:ext>
              </a:extLst>
            </p:cNvPr>
            <p:cNvSpPr txBox="1"/>
            <p:nvPr/>
          </p:nvSpPr>
          <p:spPr>
            <a:xfrm>
              <a:off x="6276328" y="3814338"/>
              <a:ext cx="44729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rgbClr val="6E6E7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New</a:t>
              </a:r>
            </a:p>
            <a:p>
              <a:pPr algn="ctr"/>
              <a:r>
                <a:rPr lang="en-US" altLang="ko-KR" sz="800" b="1" dirty="0">
                  <a:solidFill>
                    <a:srgbClr val="6E6E7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Electrode</a:t>
              </a:r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25DE7F47-8C5D-4E7A-AEE8-5E39E72A6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" y="107366"/>
            <a:ext cx="6755642" cy="742595"/>
          </a:xfrm>
          <a:ln w="3175">
            <a:noFill/>
          </a:ln>
        </p:spPr>
        <p:txBody>
          <a:bodyPr>
            <a:normAutofit/>
          </a:bodyPr>
          <a:lstStyle/>
          <a:p>
            <a:pPr algn="ctr"/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고급에너지소재연구실</a:t>
            </a:r>
            <a:br>
              <a:rPr lang="en-US" altLang="ko-KR" sz="2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en-US" altLang="ko-KR" sz="2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(Advanced Energy Material Engineering)</a:t>
            </a:r>
            <a:endParaRPr lang="ko-KR" altLang="en-US" sz="2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2E5BCB08-2762-4633-B5F7-2152F44D8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97" y="9301533"/>
            <a:ext cx="609440" cy="49710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A3053A-3DE3-487A-8936-F224F6F3C409}"/>
              </a:ext>
            </a:extLst>
          </p:cNvPr>
          <p:cNvSpPr txBox="1"/>
          <p:nvPr/>
        </p:nvSpPr>
        <p:spPr>
          <a:xfrm>
            <a:off x="3114129" y="814772"/>
            <a:ext cx="11448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오필건</a:t>
            </a:r>
            <a:r>
              <a:rPr lang="ko-KR" altLang="en-US" sz="14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교수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4DA6D7-9760-4072-8EC0-BF963037A89A}"/>
              </a:ext>
            </a:extLst>
          </p:cNvPr>
          <p:cNvSpPr txBox="1"/>
          <p:nvPr/>
        </p:nvSpPr>
        <p:spPr>
          <a:xfrm>
            <a:off x="339439" y="3169451"/>
            <a:ext cx="1370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전화번호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: (051) 629 - 6387</a:t>
            </a:r>
            <a:endParaRPr lang="ko-KR" altLang="en-US" sz="1000" b="1" spc="-150" dirty="0">
              <a:latin typeface="나눔고딕 Light" panose="020D0904000000000000" pitchFamily="50" charset="-127"/>
              <a:ea typeface="나눔고딕" panose="020D0604000000000000"/>
            </a:endParaRP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DBA5E5C5-7315-4C8A-8D55-AFC25F33EB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7482" y="9378987"/>
            <a:ext cx="593252" cy="27936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6F81653-9AA9-471D-BB36-4B7C5023B8FD}"/>
              </a:ext>
            </a:extLst>
          </p:cNvPr>
          <p:cNvSpPr/>
          <p:nvPr/>
        </p:nvSpPr>
        <p:spPr>
          <a:xfrm>
            <a:off x="98804" y="3497985"/>
            <a:ext cx="1340315" cy="23941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ko-KR" altLang="en-US" sz="15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연구분야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8858162-37C0-46A6-B2D5-40A0C71E2DF5}"/>
              </a:ext>
            </a:extLst>
          </p:cNvPr>
          <p:cNvSpPr/>
          <p:nvPr/>
        </p:nvSpPr>
        <p:spPr>
          <a:xfrm>
            <a:off x="112117" y="5076957"/>
            <a:ext cx="2578101" cy="23871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ko-KR" altLang="en-US" sz="1500" b="1" dirty="0">
                <a:ea typeface="나눔고딕 Light" panose="020D0904000000000000" pitchFamily="50" charset="-127"/>
              </a:rPr>
              <a:t>주요 </a:t>
            </a:r>
            <a:r>
              <a:rPr lang="ko-KR" altLang="en-US" sz="1500" b="1">
                <a:ea typeface="나눔고딕 Light" panose="020D0904000000000000" pitchFamily="50" charset="-127"/>
              </a:rPr>
              <a:t>성과 </a:t>
            </a:r>
            <a:r>
              <a:rPr lang="en-US" altLang="ko-KR" sz="1500" b="1" dirty="0">
                <a:ea typeface="나눔고딕 Light" panose="020D0904000000000000" pitchFamily="50" charset="-127"/>
              </a:rPr>
              <a:t>(</a:t>
            </a:r>
            <a:r>
              <a:rPr lang="ko-KR" altLang="en-US" sz="1500" b="1">
                <a:ea typeface="나눔고딕 Light" panose="020D0904000000000000" pitchFamily="50" charset="-127"/>
              </a:rPr>
              <a:t>최근 </a:t>
            </a:r>
            <a:r>
              <a:rPr lang="en-US" altLang="ko-KR" sz="1500" b="1">
                <a:ea typeface="나눔고딕 Light" panose="020D0904000000000000" pitchFamily="50" charset="-127"/>
              </a:rPr>
              <a:t>5</a:t>
            </a:r>
            <a:r>
              <a:rPr lang="ko-KR" altLang="en-US" sz="1500" b="1">
                <a:ea typeface="나눔고딕 Light" panose="020D0904000000000000" pitchFamily="50" charset="-127"/>
              </a:rPr>
              <a:t>년간</a:t>
            </a:r>
            <a:r>
              <a:rPr lang="en-US" altLang="ko-KR" sz="1500" b="1" dirty="0">
                <a:ea typeface="나눔고딕 Light" panose="020D0904000000000000" pitchFamily="50" charset="-127"/>
              </a:rPr>
              <a:t>)</a:t>
            </a:r>
            <a:endParaRPr lang="ko-KR" altLang="en-US" sz="1500" b="1" dirty="0">
              <a:ea typeface="나눔고딕 Light" panose="020D0904000000000000" pitchFamily="50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8A5935D-3AF8-434F-B805-F1FB172A64B7}"/>
              </a:ext>
            </a:extLst>
          </p:cNvPr>
          <p:cNvSpPr/>
          <p:nvPr/>
        </p:nvSpPr>
        <p:spPr>
          <a:xfrm>
            <a:off x="4107302" y="8320782"/>
            <a:ext cx="2633431" cy="23760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ko-KR" altLang="en-US" sz="1500" b="1" dirty="0">
                <a:ea typeface="나눔고딕 Light" panose="020D0904000000000000" pitchFamily="50" charset="-127"/>
              </a:rPr>
              <a:t>졸업 후 진로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B40305-35A4-4858-0A02-391B5790303F}"/>
              </a:ext>
            </a:extLst>
          </p:cNvPr>
          <p:cNvSpPr txBox="1"/>
          <p:nvPr/>
        </p:nvSpPr>
        <p:spPr>
          <a:xfrm>
            <a:off x="339439" y="2984285"/>
            <a:ext cx="25074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실험실 주소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: 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부경대학교 </a:t>
            </a:r>
            <a:r>
              <a:rPr lang="ko-KR" altLang="en-US" sz="1000" b="1" spc="-150" dirty="0" err="1">
                <a:latin typeface="나눔고딕 Light" panose="020D0904000000000000" pitchFamily="50" charset="-127"/>
                <a:ea typeface="나눔고딕" panose="020D0604000000000000"/>
              </a:rPr>
              <a:t>용당캠퍼스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 용당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2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관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5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37DDAF-95B8-B932-B0F6-38CC7BF34B89}"/>
              </a:ext>
            </a:extLst>
          </p:cNvPr>
          <p:cNvSpPr txBox="1"/>
          <p:nvPr/>
        </p:nvSpPr>
        <p:spPr>
          <a:xfrm>
            <a:off x="225660" y="4645105"/>
            <a:ext cx="12939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 이온 전지</a:t>
            </a:r>
            <a:endParaRPr lang="en-US" altLang="ko-KR" sz="1100" b="1" spc="-1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양</a:t>
            </a:r>
            <a:r>
              <a:rPr lang="en-US" altLang="ko-KR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음극 소재 및 전극</a:t>
            </a:r>
            <a:endParaRPr lang="en-US" altLang="ko-KR" sz="1100" b="1" spc="-1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3A9CC5-61B4-47F3-C78B-47333B01C49D}"/>
              </a:ext>
            </a:extLst>
          </p:cNvPr>
          <p:cNvSpPr txBox="1"/>
          <p:nvPr/>
        </p:nvSpPr>
        <p:spPr>
          <a:xfrm>
            <a:off x="3518294" y="4645105"/>
            <a:ext cx="17251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차세대 전지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en-US" altLang="ko-KR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100" b="1" spc="-15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전고체</a:t>
            </a:r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전지</a:t>
            </a:r>
            <a:r>
              <a:rPr lang="en-US" altLang="ko-KR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 금속 전지</a:t>
            </a:r>
            <a:r>
              <a:rPr lang="en-US" altLang="ko-KR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B16B67-B5FC-D08B-F860-CB0DE8854543}"/>
              </a:ext>
            </a:extLst>
          </p:cNvPr>
          <p:cNvSpPr txBox="1"/>
          <p:nvPr/>
        </p:nvSpPr>
        <p:spPr>
          <a:xfrm>
            <a:off x="1757834" y="4729743"/>
            <a:ext cx="16466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 이온 전지</a:t>
            </a:r>
            <a:r>
              <a:rPr lang="en-US" altLang="ko-KR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양극 재활용</a:t>
            </a:r>
            <a:endParaRPr lang="en-US" altLang="ko-KR" sz="1100" b="1" spc="-1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165B9-819C-5952-E92D-6213AFB19A5D}"/>
              </a:ext>
            </a:extLst>
          </p:cNvPr>
          <p:cNvSpPr txBox="1"/>
          <p:nvPr/>
        </p:nvSpPr>
        <p:spPr>
          <a:xfrm>
            <a:off x="5338619" y="4729743"/>
            <a:ext cx="13724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100" b="1" spc="-1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 금속 전지 시스템</a:t>
            </a:r>
            <a:endParaRPr lang="en-US" altLang="ko-KR" sz="1100" b="1" spc="-1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6F7BAE1-92B1-C94D-9967-02E49DC083C4}"/>
              </a:ext>
            </a:extLst>
          </p:cNvPr>
          <p:cNvSpPr txBox="1"/>
          <p:nvPr/>
        </p:nvSpPr>
        <p:spPr>
          <a:xfrm>
            <a:off x="4094855" y="8539216"/>
            <a:ext cx="1114408" cy="8127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Sk</a:t>
            </a:r>
            <a:r>
              <a:rPr lang="ko-KR" altLang="en-US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온 </a:t>
            </a:r>
            <a:r>
              <a:rPr lang="en-US" altLang="ko-KR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 dirty="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한국 </a:t>
            </a:r>
            <a:r>
              <a:rPr lang="ko-KR" altLang="en-US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유미코아 </a:t>
            </a:r>
            <a:r>
              <a:rPr lang="en-US" altLang="ko-KR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 dirty="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㈜ </a:t>
            </a:r>
            <a:r>
              <a:rPr lang="ko-KR" altLang="en-US" sz="1000" spc="-150" dirty="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고려아연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㈜ 윕스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E9A658-DCFC-BA43-E53C-9FE972EB7C27}"/>
              </a:ext>
            </a:extLst>
          </p:cNvPr>
          <p:cNvSpPr txBox="1"/>
          <p:nvPr/>
        </p:nvSpPr>
        <p:spPr>
          <a:xfrm>
            <a:off x="195378" y="5352912"/>
            <a:ext cx="3440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연구성과 </a:t>
            </a:r>
            <a:r>
              <a:rPr lang="en-US" altLang="ko-KR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ko-KR" altLang="en-US" sz="12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리튬이차전지</a:t>
            </a:r>
            <a:r>
              <a:rPr lang="ko-KR" altLang="en-US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연구 </a:t>
            </a:r>
            <a:r>
              <a:rPr lang="en-US" altLang="ko-KR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SCI</a:t>
            </a:r>
            <a:r>
              <a:rPr lang="ko-KR" altLang="en-US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급 </a:t>
            </a:r>
            <a:r>
              <a:rPr lang="en-US" altLang="ko-KR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43</a:t>
            </a:r>
            <a:r>
              <a:rPr lang="ko-KR" altLang="en-US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 게재</a:t>
            </a:r>
            <a:r>
              <a:rPr lang="en-US" altLang="ko-KR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  <a:endParaRPr lang="ko-KR" altLang="en-US" sz="12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E19231-CFEC-5751-2203-50BA88C5CC26}"/>
              </a:ext>
            </a:extLst>
          </p:cNvPr>
          <p:cNvSpPr txBox="1"/>
          <p:nvPr/>
        </p:nvSpPr>
        <p:spPr>
          <a:xfrm>
            <a:off x="56813" y="5809137"/>
            <a:ext cx="3358612" cy="1182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Energy &amp; Environmental </a:t>
            </a:r>
            <a:r>
              <a:rPr lang="en-US" altLang="ko-KR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Swcience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(IF=32.5)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Advanced Materials (IF=27.4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Advanced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Energy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Materials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(IF=27.8,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3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Angewandte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Chemie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-International Edition (IF=16.6)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Small (IF=13.3)</a:t>
            </a: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Applied Surface Science (JCR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5%, 2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  <a:endParaRPr lang="ko-KR" altLang="en-US" sz="1000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73364D-2D52-29F9-B4EA-487B82D499F3}"/>
              </a:ext>
            </a:extLst>
          </p:cNvPr>
          <p:cNvSpPr txBox="1"/>
          <p:nvPr/>
        </p:nvSpPr>
        <p:spPr>
          <a:xfrm>
            <a:off x="56813" y="7482108"/>
            <a:ext cx="2499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부산시 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지역혁신 플랫폼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en-US" altLang="ko-KR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RIS)</a:t>
            </a:r>
          </a:p>
          <a:p>
            <a:pPr marL="171450" indent="-171450">
              <a:buFontTx/>
              <a:buChar char="-"/>
            </a:pPr>
            <a:r>
              <a:rPr lang="en-US" altLang="ko-KR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BK21 plus</a:t>
            </a:r>
          </a:p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지역현안해결 대학수업지원 프로젝트</a:t>
            </a:r>
            <a:endParaRPr lang="en-US" altLang="ko-KR" sz="1000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동남권 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산학인턴 지원 사업 사업단장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E747852-70B5-CB0C-4F9B-28181078257F}"/>
              </a:ext>
            </a:extLst>
          </p:cNvPr>
          <p:cNvSpPr txBox="1"/>
          <p:nvPr/>
        </p:nvSpPr>
        <p:spPr>
          <a:xfrm>
            <a:off x="3197571" y="7482108"/>
            <a:ext cx="2533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우수신진연구</a:t>
            </a:r>
            <a:endParaRPr lang="en-US" altLang="ko-KR" sz="1000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연구재단 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기초연구실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en-US" altLang="ko-KR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BRL)</a:t>
            </a:r>
          </a:p>
          <a:p>
            <a:pPr marL="171450" indent="-171450">
              <a:buFontTx/>
              <a:buChar char="-"/>
            </a:pPr>
            <a:r>
              <a:rPr lang="ko-KR" altLang="en-US" sz="100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한국에너지기술평가원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-</a:t>
            </a:r>
            <a:r>
              <a:rPr lang="ko-KR" altLang="en-US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리튬이차전지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재활용 과제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A12E22-DB05-FE3C-0662-917A3E680CEF}"/>
              </a:ext>
            </a:extLst>
          </p:cNvPr>
          <p:cNvSpPr txBox="1"/>
          <p:nvPr/>
        </p:nvSpPr>
        <p:spPr>
          <a:xfrm>
            <a:off x="3825560" y="5347673"/>
            <a:ext cx="157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산학 </a:t>
            </a:r>
            <a:r>
              <a:rPr lang="ko-KR" altLang="en-US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협력 과제 수행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3C5AF7-7419-788D-B9AD-0BC3B11AF3DC}"/>
              </a:ext>
            </a:extLst>
          </p:cNvPr>
          <p:cNvSpPr txBox="1"/>
          <p:nvPr/>
        </p:nvSpPr>
        <p:spPr>
          <a:xfrm>
            <a:off x="3659754" y="5634339"/>
            <a:ext cx="31793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- </a:t>
            </a:r>
            <a:r>
              <a:rPr lang="ko-KR" altLang="en-US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삼성미래기술육성재단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현대자동차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en-US" altLang="ko-KR" sz="1000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Daimer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Benz, LG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Chemical,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POSCO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Holdings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등 </a:t>
            </a:r>
            <a:r>
              <a:rPr lang="en-US" altLang="ko-KR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11</a:t>
            </a:r>
            <a:r>
              <a:rPr lang="ko-KR" altLang="en-US" sz="1000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건의 산학과 차세대 이차전지 공정 및 소재기술에 관한 과제 수행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ABD8548-5342-31B2-B6C9-92AAB440B006}"/>
              </a:ext>
            </a:extLst>
          </p:cNvPr>
          <p:cNvSpPr txBox="1"/>
          <p:nvPr/>
        </p:nvSpPr>
        <p:spPr>
          <a:xfrm>
            <a:off x="2924041" y="1145600"/>
            <a:ext cx="4038190" cy="2290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(2001~2009)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충남대학교 신소재공학과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(2009~2011)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공학석사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광주과기원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(GIST)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신소재 공학과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X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선을 이용한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Ni-Pt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연료전지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전극 연구 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지도교수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노도영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(2011~2015)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공학박사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울산과학기술원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(UNIST]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에너지공학과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리튬이온전지 양극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소재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지도교수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조재필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(2015~2016) Post Doctoral researcher, UT Austin </a:t>
            </a: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리튬이온전지 양극 </a:t>
            </a:r>
            <a:r>
              <a:rPr lang="ko-KR" altLang="en-US" sz="1000">
                <a:latin typeface="나눔고딕" panose="020D0604000000000000" pitchFamily="50" charset="-127"/>
                <a:ea typeface="나눔고딕" panose="020D0604000000000000" pitchFamily="50" charset="-127"/>
              </a:rPr>
              <a:t>소재 </a:t>
            </a:r>
            <a:r>
              <a:rPr lang="en-US" altLang="ko-KR" sz="100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Advisor Prof. </a:t>
            </a:r>
            <a:r>
              <a:rPr lang="en-US" altLang="ko-KR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Manthiram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(2016~2018)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책임연구원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현대자동차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황화물계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전고체 전지 소재 연구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(2018~2021)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조교수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부경국립대학교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인쇄정보공학과 교수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(2021~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현재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부교수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부경국립대학교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나노융합공학과 교수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(2022~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현재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대학원 부원장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부경국립대학교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5644666-6E34-B2CB-3139-07DD950863FD}"/>
              </a:ext>
            </a:extLst>
          </p:cNvPr>
          <p:cNvSpPr txBox="1"/>
          <p:nvPr/>
        </p:nvSpPr>
        <p:spPr>
          <a:xfrm>
            <a:off x="56813" y="5644983"/>
            <a:ext cx="17492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* </a:t>
            </a:r>
            <a:r>
              <a:rPr lang="ko-KR" altLang="en-US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주저자 </a:t>
            </a:r>
            <a:r>
              <a:rPr lang="en-US" altLang="ko-KR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32</a:t>
            </a:r>
            <a:r>
              <a:rPr lang="ko-KR" altLang="en-US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평균 </a:t>
            </a:r>
            <a:r>
              <a:rPr lang="en-US" altLang="ko-KR" sz="10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IF=15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92F02F1-8D92-4840-9B37-1E8F2D34F2BF}"/>
              </a:ext>
            </a:extLst>
          </p:cNvPr>
          <p:cNvSpPr/>
          <p:nvPr/>
        </p:nvSpPr>
        <p:spPr>
          <a:xfrm>
            <a:off x="243069" y="1"/>
            <a:ext cx="6371862" cy="84908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E15D42C-53EE-4FD7-818A-D3A06E9A5252}"/>
              </a:ext>
            </a:extLst>
          </p:cNvPr>
          <p:cNvSpPr/>
          <p:nvPr/>
        </p:nvSpPr>
        <p:spPr>
          <a:xfrm>
            <a:off x="3053527" y="856741"/>
            <a:ext cx="98702" cy="204788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99B5213-BAD4-4CE6-91E9-0A40C749F62A}"/>
              </a:ext>
            </a:extLst>
          </p:cNvPr>
          <p:cNvSpPr/>
          <p:nvPr/>
        </p:nvSpPr>
        <p:spPr>
          <a:xfrm>
            <a:off x="119639" y="2991050"/>
            <a:ext cx="166839" cy="436442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2C1E7271-E086-4253-8C00-C2728E586DF2}"/>
              </a:ext>
            </a:extLst>
          </p:cNvPr>
          <p:cNvSpPr/>
          <p:nvPr/>
        </p:nvSpPr>
        <p:spPr>
          <a:xfrm>
            <a:off x="122241" y="5378081"/>
            <a:ext cx="108175" cy="218221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34EB0D9-951D-4FA0-A56D-53BEF941B4D3}"/>
              </a:ext>
            </a:extLst>
          </p:cNvPr>
          <p:cNvSpPr/>
          <p:nvPr/>
        </p:nvSpPr>
        <p:spPr>
          <a:xfrm>
            <a:off x="3729638" y="5378081"/>
            <a:ext cx="108175" cy="218221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FC4FA4F3-5BE2-4052-9002-456D64B12029}"/>
              </a:ext>
            </a:extLst>
          </p:cNvPr>
          <p:cNvGrpSpPr/>
          <p:nvPr/>
        </p:nvGrpSpPr>
        <p:grpSpPr>
          <a:xfrm>
            <a:off x="4833027" y="6272287"/>
            <a:ext cx="1230104" cy="307100"/>
            <a:chOff x="4611882" y="4891539"/>
            <a:chExt cx="1321474" cy="302946"/>
          </a:xfrm>
        </p:grpSpPr>
        <p:pic>
          <p:nvPicPr>
            <p:cNvPr id="66" name="Picture 2">
              <a:extLst>
                <a:ext uri="{FF2B5EF4-FFF2-40B4-BE49-F238E27FC236}">
                  <a16:creationId xmlns:a16="http://schemas.microsoft.com/office/drawing/2014/main" id="{F751B6E2-4438-407E-A5E2-F5DC420F3D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71" t="12753" r="16628" b="15001"/>
            <a:stretch/>
          </p:blipFill>
          <p:spPr bwMode="auto">
            <a:xfrm>
              <a:off x="4611882" y="4891539"/>
              <a:ext cx="466170" cy="302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F73D62B6-E90B-4F65-82F9-16728DFE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75815" y="4922247"/>
              <a:ext cx="557541" cy="272238"/>
            </a:xfrm>
            <a:prstGeom prst="rect">
              <a:avLst/>
            </a:prstGeom>
          </p:spPr>
        </p:pic>
      </p:grpSp>
      <p:pic>
        <p:nvPicPr>
          <p:cNvPr id="68" name="Picture 2" descr="벤츠 로고">
            <a:extLst>
              <a:ext uri="{FF2B5EF4-FFF2-40B4-BE49-F238E27FC236}">
                <a16:creationId xmlns:a16="http://schemas.microsoft.com/office/drawing/2014/main" id="{2ABA1000-C71A-4069-B6BC-0921C1B17C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0" b="20930"/>
          <a:stretch/>
        </p:blipFill>
        <p:spPr bwMode="auto">
          <a:xfrm>
            <a:off x="3965468" y="6633554"/>
            <a:ext cx="912034" cy="27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에기평, 산기평 산하로 개편 추진">
            <a:extLst>
              <a:ext uri="{FF2B5EF4-FFF2-40B4-BE49-F238E27FC236}">
                <a16:creationId xmlns:a16="http://schemas.microsoft.com/office/drawing/2014/main" id="{17F4C3EA-6CA7-4023-A8B4-1B3DDFAF6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5" b="17418"/>
          <a:stretch/>
        </p:blipFill>
        <p:spPr bwMode="auto">
          <a:xfrm>
            <a:off x="5058789" y="6627138"/>
            <a:ext cx="635197" cy="31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" descr="LG화학 로고">
            <a:extLst>
              <a:ext uri="{FF2B5EF4-FFF2-40B4-BE49-F238E27FC236}">
                <a16:creationId xmlns:a16="http://schemas.microsoft.com/office/drawing/2014/main" id="{53E7570D-6CF8-4BA8-8EBF-C0AE65DCB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468" y="6288644"/>
            <a:ext cx="706749" cy="28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삼성 파운드리, 獨 인피니언과 손잡고 전력반도체 확 키운다 - 전자부품 전문 미디어 디일렉">
            <a:extLst>
              <a:ext uri="{FF2B5EF4-FFF2-40B4-BE49-F238E27FC236}">
                <a16:creationId xmlns:a16="http://schemas.microsoft.com/office/drawing/2014/main" id="{D0EE920B-4091-4F3B-9561-2E17806C1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285" y="6642185"/>
            <a:ext cx="635197" cy="35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직사각형 71">
            <a:extLst>
              <a:ext uri="{FF2B5EF4-FFF2-40B4-BE49-F238E27FC236}">
                <a16:creationId xmlns:a16="http://schemas.microsoft.com/office/drawing/2014/main" id="{D0CAA016-C098-4DB0-864C-52C59A0434C5}"/>
              </a:ext>
            </a:extLst>
          </p:cNvPr>
          <p:cNvSpPr/>
          <p:nvPr/>
        </p:nvSpPr>
        <p:spPr>
          <a:xfrm>
            <a:off x="260358" y="7070488"/>
            <a:ext cx="6507155" cy="218221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1BF07AA-CF14-47E3-8450-8772AA5371BF}"/>
              </a:ext>
            </a:extLst>
          </p:cNvPr>
          <p:cNvSpPr/>
          <p:nvPr/>
        </p:nvSpPr>
        <p:spPr>
          <a:xfrm>
            <a:off x="122420" y="7066119"/>
            <a:ext cx="108175" cy="218221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07822E-8248-D086-5541-17DA77675E24}"/>
              </a:ext>
            </a:extLst>
          </p:cNvPr>
          <p:cNvSpPr txBox="1"/>
          <p:nvPr/>
        </p:nvSpPr>
        <p:spPr>
          <a:xfrm>
            <a:off x="285115" y="7041099"/>
            <a:ext cx="1524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주요 </a:t>
            </a:r>
            <a:r>
              <a:rPr lang="ko-KR" altLang="en-US" sz="12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국책과제 수행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602AE71-C50F-4EAB-B125-88FA6F756B4E}"/>
              </a:ext>
            </a:extLst>
          </p:cNvPr>
          <p:cNvSpPr txBox="1"/>
          <p:nvPr/>
        </p:nvSpPr>
        <p:spPr>
          <a:xfrm>
            <a:off x="56813" y="7265909"/>
            <a:ext cx="17492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* </a:t>
            </a:r>
            <a:r>
              <a:rPr lang="ko-KR" altLang="en-US" sz="10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이차전지 인력 양성 과제</a:t>
            </a:r>
            <a:endParaRPr lang="en-US" altLang="ko-KR" sz="10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60C6D9-6CFE-282C-75AD-3216AFCB9F97}"/>
              </a:ext>
            </a:extLst>
          </p:cNvPr>
          <p:cNvSpPr txBox="1"/>
          <p:nvPr/>
        </p:nvSpPr>
        <p:spPr>
          <a:xfrm>
            <a:off x="56813" y="8558382"/>
            <a:ext cx="2548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>
                <a:latin typeface="나눔고딕 Light" panose="020D0904000000000000" pitchFamily="50" charset="-127"/>
                <a:ea typeface="나눔고딕" panose="020D0604000000000000"/>
              </a:rPr>
              <a:t>* </a:t>
            </a:r>
            <a:r>
              <a:rPr lang="ko-KR" altLang="en-US" sz="1000" b="1" spc="-150">
                <a:latin typeface="나눔고딕 Light" panose="020D0904000000000000" pitchFamily="50" charset="-127"/>
                <a:ea typeface="나눔고딕" panose="020D0604000000000000"/>
              </a:rPr>
              <a:t>특허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: 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출원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14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건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/ </a:t>
            </a:r>
            <a:r>
              <a:rPr lang="ko-KR" altLang="en-US" sz="1000" b="1" spc="-150">
                <a:latin typeface="나눔고딕 Light" panose="020D0904000000000000" pitchFamily="50" charset="-127"/>
                <a:ea typeface="나눔고딕" panose="020D0604000000000000"/>
              </a:rPr>
              <a:t>등록 </a:t>
            </a:r>
            <a:r>
              <a:rPr lang="en-US" altLang="ko-KR" sz="1000" b="1" spc="-150">
                <a:latin typeface="나눔고딕 Light" panose="020D0904000000000000" pitchFamily="50" charset="-127"/>
                <a:ea typeface="나눔고딕" panose="020D0604000000000000"/>
              </a:rPr>
              <a:t>10</a:t>
            </a:r>
            <a:r>
              <a:rPr lang="ko-KR" altLang="en-US" sz="1000" b="1" spc="-150">
                <a:latin typeface="나눔고딕 Light" panose="020D0904000000000000" pitchFamily="50" charset="-127"/>
                <a:ea typeface="나눔고딕" panose="020D0604000000000000"/>
              </a:rPr>
              <a:t>건  </a:t>
            </a:r>
            <a:r>
              <a:rPr lang="en-US" altLang="ko-KR" sz="1000" b="1" spc="-150">
                <a:latin typeface="나눔고딕 Light" panose="020D0904000000000000" pitchFamily="50" charset="-127"/>
                <a:ea typeface="나눔고딕" panose="020D0604000000000000"/>
              </a:rPr>
              <a:t>(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국내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7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건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, 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해외 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3</a:t>
            </a:r>
            <a:r>
              <a:rPr lang="ko-KR" altLang="en-US" sz="1000" b="1" spc="-150" dirty="0">
                <a:latin typeface="나눔고딕 Light" panose="020D0904000000000000" pitchFamily="50" charset="-127"/>
                <a:ea typeface="나눔고딕" panose="020D0604000000000000"/>
              </a:rPr>
              <a:t>건</a:t>
            </a:r>
            <a:r>
              <a:rPr lang="en-US" altLang="ko-KR" sz="1000" b="1" spc="-150" dirty="0">
                <a:latin typeface="나눔고딕 Light" panose="020D0904000000000000" pitchFamily="50" charset="-127"/>
                <a:ea typeface="나눔고딕" panose="020D0604000000000000"/>
              </a:rPr>
              <a:t>)</a:t>
            </a:r>
          </a:p>
          <a:p>
            <a:r>
              <a:rPr lang="en-US" altLang="ko-KR" sz="1000" b="1" dirty="0">
                <a:latin typeface="나눔고딕 Light" panose="020D0904000000000000" pitchFamily="50" charset="-127"/>
                <a:ea typeface="나눔고딕" panose="020D0604000000000000"/>
              </a:rPr>
              <a:t> </a:t>
            </a:r>
            <a:r>
              <a:rPr lang="en-US" altLang="ko-KR" sz="1000" spc="-150" dirty="0">
                <a:latin typeface="나눔고딕 Light" panose="020D0904000000000000" pitchFamily="50" charset="-127"/>
                <a:ea typeface="나눔고딕" panose="020D0604000000000000"/>
              </a:rPr>
              <a:t>- </a:t>
            </a:r>
            <a:r>
              <a:rPr lang="ko-KR" altLang="en-US" sz="1000" spc="-150" dirty="0" err="1">
                <a:latin typeface="나눔고딕 Light" panose="020D0904000000000000" pitchFamily="50" charset="-127"/>
                <a:ea typeface="나눔고딕" panose="020D0604000000000000"/>
              </a:rPr>
              <a:t>리튬이차전지</a:t>
            </a:r>
            <a:r>
              <a:rPr lang="ko-KR" altLang="en-US" sz="1000" spc="-150" dirty="0">
                <a:latin typeface="나눔고딕 Light" panose="020D0904000000000000" pitchFamily="50" charset="-127"/>
                <a:ea typeface="나눔고딕" panose="020D0604000000000000"/>
              </a:rPr>
              <a:t> 양극 및 음극 소재 합성 방법</a:t>
            </a:r>
            <a:endParaRPr lang="en-US" altLang="ko-KR" sz="1000" spc="-150" dirty="0">
              <a:latin typeface="나눔고딕 Light" panose="020D0904000000000000" pitchFamily="50" charset="-127"/>
              <a:ea typeface="나눔고딕" panose="020D0604000000000000"/>
            </a:endParaRPr>
          </a:p>
          <a:p>
            <a:r>
              <a:rPr lang="en-US" altLang="ko-KR" sz="1000" spc="-150" dirty="0">
                <a:latin typeface="나눔고딕 Light" panose="020D0904000000000000" pitchFamily="50" charset="-127"/>
                <a:ea typeface="나눔고딕" panose="020D0604000000000000"/>
              </a:rPr>
              <a:t> - </a:t>
            </a:r>
            <a:r>
              <a:rPr lang="ko-KR" altLang="en-US" sz="1000" spc="-150" dirty="0" err="1">
                <a:latin typeface="나눔고딕 Light" panose="020D0904000000000000" pitchFamily="50" charset="-127"/>
                <a:ea typeface="나눔고딕" panose="020D0604000000000000"/>
              </a:rPr>
              <a:t>전고체</a:t>
            </a:r>
            <a:r>
              <a:rPr lang="ko-KR" altLang="en-US" sz="1000" spc="-150" dirty="0">
                <a:latin typeface="나눔고딕 Light" panose="020D0904000000000000" pitchFamily="50" charset="-127"/>
                <a:ea typeface="나눔고딕" panose="020D0604000000000000"/>
              </a:rPr>
              <a:t> 전지 전극 </a:t>
            </a:r>
            <a:r>
              <a:rPr lang="ko-KR" altLang="en-US" sz="1000" spc="-150">
                <a:latin typeface="나눔고딕 Light" panose="020D0904000000000000" pitchFamily="50" charset="-127"/>
                <a:ea typeface="나눔고딕" panose="020D0604000000000000"/>
              </a:rPr>
              <a:t>제조 방법</a:t>
            </a:r>
            <a:endParaRPr lang="en-US" altLang="ko-KR" sz="1000" spc="-150" dirty="0">
              <a:latin typeface="나눔고딕 Light" panose="020D0904000000000000" pitchFamily="50" charset="-127"/>
              <a:ea typeface="나눔고딕" panose="020D0604000000000000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CD4291FF-88E3-4D9F-9C24-DDA0485150C4}"/>
              </a:ext>
            </a:extLst>
          </p:cNvPr>
          <p:cNvSpPr/>
          <p:nvPr/>
        </p:nvSpPr>
        <p:spPr>
          <a:xfrm>
            <a:off x="265860" y="8324861"/>
            <a:ext cx="3767145" cy="218221"/>
          </a:xfrm>
          <a:prstGeom prst="rect">
            <a:avLst/>
          </a:prstGeom>
          <a:solidFill>
            <a:srgbClr val="EDEDED"/>
          </a:solidFill>
          <a:ln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2"/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D375466D-72EF-494E-A8E8-0FA0162A7C46}"/>
              </a:ext>
            </a:extLst>
          </p:cNvPr>
          <p:cNvSpPr/>
          <p:nvPr/>
        </p:nvSpPr>
        <p:spPr>
          <a:xfrm>
            <a:off x="133154" y="8320492"/>
            <a:ext cx="108175" cy="218221"/>
          </a:xfrm>
          <a:prstGeom prst="rect">
            <a:avLst/>
          </a:prstGeom>
          <a:solidFill>
            <a:srgbClr val="1A75BC"/>
          </a:solidFill>
          <a:ln>
            <a:solidFill>
              <a:srgbClr val="1A75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0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D9F9F71-5D6B-4BF1-8058-5E37FE6F4A16}"/>
              </a:ext>
            </a:extLst>
          </p:cNvPr>
          <p:cNvSpPr txBox="1"/>
          <p:nvPr/>
        </p:nvSpPr>
        <p:spPr>
          <a:xfrm>
            <a:off x="276370" y="8295472"/>
            <a:ext cx="1370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특허 및 기술이전</a:t>
            </a:r>
            <a:endParaRPr lang="ko-KR" altLang="en-US" sz="12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C232DFE-850F-4127-81B3-5A5615FC300D}"/>
              </a:ext>
            </a:extLst>
          </p:cNvPr>
          <p:cNvSpPr txBox="1"/>
          <p:nvPr/>
        </p:nvSpPr>
        <p:spPr>
          <a:xfrm>
            <a:off x="2504410" y="8558382"/>
            <a:ext cx="1620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spc="-150">
                <a:latin typeface="나눔고딕 Light" panose="020D0904000000000000" pitchFamily="50" charset="-127"/>
                <a:ea typeface="나눔고딕" panose="020D0604000000000000"/>
              </a:rPr>
              <a:t>* </a:t>
            </a:r>
            <a:r>
              <a:rPr lang="ko-KR" altLang="en-US" sz="1000" b="1" spc="-150">
                <a:latin typeface="나눔고딕 Light" panose="020D0904000000000000" pitchFamily="50" charset="-127"/>
                <a:ea typeface="나눔고딕" panose="020D0604000000000000"/>
              </a:rPr>
              <a:t>기술이전 </a:t>
            </a:r>
            <a:r>
              <a:rPr lang="en-US" altLang="ko-KR" sz="1000" b="1" spc="-150">
                <a:latin typeface="나눔고딕 Light" panose="020D0904000000000000" pitchFamily="50" charset="-127"/>
                <a:ea typeface="나눔고딕" panose="020D0604000000000000"/>
              </a:rPr>
              <a:t>3</a:t>
            </a:r>
            <a:r>
              <a:rPr lang="ko-KR" altLang="en-US" sz="1000" b="1" spc="-150">
                <a:latin typeface="나눔고딕 Light" panose="020D0904000000000000" pitchFamily="50" charset="-127"/>
                <a:ea typeface="나눔고딕" panose="020D0604000000000000"/>
              </a:rPr>
              <a:t>건</a:t>
            </a:r>
            <a:endParaRPr lang="en-US" altLang="ko-KR" sz="1000" b="1" spc="-150">
              <a:latin typeface="나눔고딕 Light" panose="020D0904000000000000" pitchFamily="50" charset="-127"/>
              <a:ea typeface="나눔고딕" panose="020D0604000000000000"/>
            </a:endParaRPr>
          </a:p>
          <a:p>
            <a:r>
              <a:rPr lang="en-US" altLang="ko-KR" sz="1000" b="1" spc="-150">
                <a:latin typeface="나눔고딕 Light" panose="020D0904000000000000" pitchFamily="50" charset="-127"/>
                <a:ea typeface="나눔고딕" panose="020D0604000000000000"/>
              </a:rPr>
              <a:t> </a:t>
            </a:r>
            <a:r>
              <a:rPr lang="en-US" altLang="ko-KR" sz="1000" spc="-150">
                <a:latin typeface="나눔고딕 Light" panose="020D0904000000000000" pitchFamily="50" charset="-127"/>
                <a:ea typeface="나눔고딕" panose="020D0604000000000000"/>
              </a:rPr>
              <a:t>- </a:t>
            </a:r>
            <a:r>
              <a:rPr lang="ko-KR" altLang="en-US" sz="1000" spc="-150">
                <a:latin typeface="나눔고딕 Light" panose="020D0904000000000000" pitchFamily="50" charset="-127"/>
                <a:ea typeface="나눔고딕" panose="020D0604000000000000"/>
              </a:rPr>
              <a:t>이차전지 소재 합성 장비</a:t>
            </a:r>
            <a:endParaRPr lang="en-US" altLang="ko-KR" sz="1000" spc="-150">
              <a:latin typeface="나눔고딕 Light" panose="020D0904000000000000" pitchFamily="50" charset="-127"/>
              <a:ea typeface="나눔고딕" panose="020D0604000000000000"/>
            </a:endParaRPr>
          </a:p>
          <a:p>
            <a:r>
              <a:rPr lang="en-US" altLang="ko-KR" sz="1000" spc="-150">
                <a:latin typeface="나눔고딕 Light" panose="020D0904000000000000" pitchFamily="50" charset="-127"/>
                <a:ea typeface="나눔고딕" panose="020D0604000000000000"/>
              </a:rPr>
              <a:t> - </a:t>
            </a:r>
            <a:r>
              <a:rPr lang="ko-KR" altLang="en-US" sz="1000" spc="-150">
                <a:latin typeface="나눔고딕 Light" panose="020D0904000000000000" pitchFamily="50" charset="-127"/>
                <a:ea typeface="나눔고딕" panose="020D0604000000000000"/>
              </a:rPr>
              <a:t>전도성 고분자 코팅된</a:t>
            </a:r>
            <a:r>
              <a:rPr lang="en-US" altLang="ko-KR" sz="1000" spc="-150">
                <a:latin typeface="나눔고딕 Light" panose="020D0904000000000000" pitchFamily="50" charset="-127"/>
                <a:ea typeface="나눔고딕" panose="020D0604000000000000"/>
              </a:rPr>
              <a:t> </a:t>
            </a:r>
            <a:r>
              <a:rPr lang="ko-KR" altLang="en-US" sz="1000" spc="-150">
                <a:latin typeface="나눔고딕 Light" panose="020D0904000000000000" pitchFamily="50" charset="-127"/>
                <a:ea typeface="나눔고딕" panose="020D0604000000000000"/>
              </a:rPr>
              <a:t>전극</a:t>
            </a:r>
            <a:endParaRPr lang="en-US" altLang="ko-KR" sz="1000" spc="-150">
              <a:latin typeface="나눔고딕 Light" panose="020D0904000000000000" pitchFamily="50" charset="-127"/>
              <a:ea typeface="나눔고딕" panose="020D0604000000000000"/>
            </a:endParaRPr>
          </a:p>
          <a:p>
            <a:r>
              <a:rPr lang="en-US" altLang="ko-KR" sz="1000" spc="-150">
                <a:latin typeface="나눔고딕 Light" panose="020D0904000000000000" pitchFamily="50" charset="-127"/>
                <a:ea typeface="나눔고딕" panose="020D0604000000000000"/>
              </a:rPr>
              <a:t>   </a:t>
            </a:r>
            <a:r>
              <a:rPr lang="ko-KR" altLang="en-US" sz="1000" spc="-150">
                <a:latin typeface="나눔고딕 Light" panose="020D0904000000000000" pitchFamily="50" charset="-127"/>
                <a:ea typeface="나눔고딕" panose="020D0604000000000000"/>
              </a:rPr>
              <a:t>제조 공정</a:t>
            </a:r>
            <a:endParaRPr lang="ko-KR" altLang="en-US" sz="1000" spc="-150" dirty="0">
              <a:latin typeface="나눔고딕 Light" panose="020D0904000000000000" pitchFamily="50" charset="-127"/>
              <a:ea typeface="나눔고딕" panose="020D060400000000000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C3F1A10-FCF6-4C43-9172-E8A21093E7EA}"/>
              </a:ext>
            </a:extLst>
          </p:cNvPr>
          <p:cNvSpPr txBox="1"/>
          <p:nvPr/>
        </p:nvSpPr>
        <p:spPr>
          <a:xfrm>
            <a:off x="3209820" y="7265909"/>
            <a:ext cx="18752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* </a:t>
            </a:r>
            <a:r>
              <a:rPr lang="ko-KR" altLang="en-US" sz="1000" b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이차전지 공정 및 소재 과제</a:t>
            </a:r>
            <a:endParaRPr lang="en-US" altLang="ko-KR" sz="10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8B4976E-BA87-43D4-B569-0F8DBB47ED93}"/>
              </a:ext>
            </a:extLst>
          </p:cNvPr>
          <p:cNvSpPr txBox="1"/>
          <p:nvPr/>
        </p:nvSpPr>
        <p:spPr>
          <a:xfrm>
            <a:off x="5138232" y="8539216"/>
            <a:ext cx="1627369" cy="6281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포항산업과학기술연구원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 한국산업인력공단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en-US" altLang="ko-KR" sz="1000" spc="-15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1000" spc="-150">
                <a:latin typeface="Arial" panose="020B0604020202020204" pitchFamily="34" charset="0"/>
                <a:ea typeface="나눔고딕" panose="020D0604000000000000" pitchFamily="50" charset="-127"/>
                <a:cs typeface="Arial" panose="020B0604020202020204" pitchFamily="34" charset="0"/>
              </a:rPr>
              <a:t>•  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한국에너지기술원 </a:t>
            </a:r>
            <a:r>
              <a:rPr lang="en-US" altLang="ko-KR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1</a:t>
            </a:r>
            <a:r>
              <a:rPr lang="ko-KR" altLang="en-US" sz="1000" spc="-150">
                <a:latin typeface="나눔고딕" panose="020D0604000000000000" pitchFamily="50" charset="-127"/>
                <a:ea typeface="나눔고딕" panose="020D0604000000000000" pitchFamily="50" charset="-127"/>
                <a:cs typeface="Microsoft GothicNeo" panose="020B0500000101010101" pitchFamily="50" charset="-127"/>
              </a:rPr>
              <a:t>명</a:t>
            </a:r>
            <a:endParaRPr lang="ko-KR" altLang="en-US" sz="1000" spc="-150" dirty="0">
              <a:latin typeface="나눔고딕" panose="020D0604000000000000" pitchFamily="50" charset="-127"/>
              <a:ea typeface="나눔고딕" panose="020D0604000000000000" pitchFamily="50" charset="-127"/>
              <a:cs typeface="Microsoft GothicNeo" panose="020B05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331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DE7F47-8C5D-4E7A-AEE8-5E39E72A6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" y="1843"/>
            <a:ext cx="6755642" cy="742595"/>
          </a:xfrm>
          <a:ln w="3175">
            <a:noFill/>
          </a:ln>
        </p:spPr>
        <p:txBody>
          <a:bodyPr>
            <a:normAutofit/>
          </a:bodyPr>
          <a:lstStyle/>
          <a:p>
            <a:pPr algn="ctr"/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융합 </a:t>
            </a:r>
            <a:r>
              <a:rPr lang="ko-KR" altLang="en-US" sz="2000" b="1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바이오가공</a:t>
            </a:r>
            <a:r>
              <a:rPr lang="ko-KR" altLang="en-US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연구실</a:t>
            </a:r>
            <a:br>
              <a:rPr lang="en-US" altLang="ko-KR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r>
              <a:rPr lang="en-US" altLang="ko-KR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(Integrated </a:t>
            </a:r>
            <a:r>
              <a:rPr lang="en-US" altLang="ko-KR" sz="2000" b="1" dirty="0" err="1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Biofabrication</a:t>
            </a:r>
            <a:r>
              <a:rPr lang="en-US" altLang="ko-KR" sz="2000" b="1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Laboratory)</a:t>
            </a:r>
            <a:endParaRPr lang="ko-KR" altLang="en-US" sz="2000" b="1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2E5BCB08-2762-4633-B5F7-2152F44D86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707" y="9334499"/>
            <a:ext cx="609440" cy="497101"/>
          </a:xfr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C68895A2-7D3A-44D6-BA43-31DDE757F387}"/>
              </a:ext>
            </a:extLst>
          </p:cNvPr>
          <p:cNvSpPr/>
          <p:nvPr/>
        </p:nvSpPr>
        <p:spPr>
          <a:xfrm>
            <a:off x="40944" y="736600"/>
            <a:ext cx="6755642" cy="84328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A3053A-3DE3-487A-8936-F224F6F3C409}"/>
              </a:ext>
            </a:extLst>
          </p:cNvPr>
          <p:cNvSpPr txBox="1"/>
          <p:nvPr/>
        </p:nvSpPr>
        <p:spPr>
          <a:xfrm>
            <a:off x="2669156" y="694096"/>
            <a:ext cx="158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남 승 윤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교수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4C1829-D415-43D1-820A-B523675C5572}"/>
              </a:ext>
            </a:extLst>
          </p:cNvPr>
          <p:cNvSpPr txBox="1"/>
          <p:nvPr/>
        </p:nvSpPr>
        <p:spPr>
          <a:xfrm>
            <a:off x="2624730" y="1025268"/>
            <a:ext cx="4320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2024‒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현재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: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정교수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부경대학교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sz="11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스마트헬스케어학부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의공학전공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2019‒2023: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부교수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부경대학교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sz="11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스마트헬스케어학부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의공학전공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2018‒2020: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학과장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부경대학교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의공학과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2015‒2019: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조교수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부경대학교 의공학과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2014‒2015: Postdoctoral Fellow, Ultrasound Imaging and Therapeutics Research Laboratory,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텍사스 대학교 오스틴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2014: Ph.D. in Electrical and Computer Engineering (Biomedical Engineering Track),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텍사스 대학교 오스틴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2009: M.S.E. in Electrical and Computer Engineering (Biomedical Engineering Track),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텍사스 대학교 오스틴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2007: B.S. in Electrical and Computer Engineering,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서울대학교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213EE7-AACD-4B4A-A620-F564E320A980}"/>
              </a:ext>
            </a:extLst>
          </p:cNvPr>
          <p:cNvSpPr txBox="1"/>
          <p:nvPr/>
        </p:nvSpPr>
        <p:spPr>
          <a:xfrm>
            <a:off x="0" y="2394119"/>
            <a:ext cx="2722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실험실 주소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: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대연캠퍼스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웅비관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1231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호</a:t>
            </a:r>
            <a:b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</a:b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전화번호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: (051) 629 – 5776</a:t>
            </a:r>
          </a:p>
          <a:p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웹사이트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https://www.seungyunnam.com</a:t>
            </a:r>
            <a:endParaRPr lang="ko-KR" altLang="en-US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DBA5E5C5-7315-4C8A-8D55-AFC25F33EB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792" y="9411953"/>
            <a:ext cx="593252" cy="27936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8858162-37C0-46A6-B2D5-40A0C71E2DF5}"/>
              </a:ext>
            </a:extLst>
          </p:cNvPr>
          <p:cNvSpPr/>
          <p:nvPr/>
        </p:nvSpPr>
        <p:spPr>
          <a:xfrm>
            <a:off x="40944" y="7974495"/>
            <a:ext cx="27200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주요 성과 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최근 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5</a:t>
            </a:r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년간</a:t>
            </a:r>
            <a:r>
              <a:rPr lang="en-US" altLang="ko-KR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  <a:endParaRPr lang="ko-KR" altLang="en-US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8A5935D-3AF8-434F-B805-F1FB172A64B7}"/>
              </a:ext>
            </a:extLst>
          </p:cNvPr>
          <p:cNvSpPr/>
          <p:nvPr/>
        </p:nvSpPr>
        <p:spPr>
          <a:xfrm>
            <a:off x="3480250" y="7974495"/>
            <a:ext cx="25781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졸업 후 진로</a:t>
            </a:r>
          </a:p>
        </p:txBody>
      </p:sp>
      <p:pic>
        <p:nvPicPr>
          <p:cNvPr id="20" name="그림 19" descr="의류, 사람, 벽, 신발류이(가) 표시된 사진&#10;&#10;자동 생성된 설명">
            <a:extLst>
              <a:ext uri="{FF2B5EF4-FFF2-40B4-BE49-F238E27FC236}">
                <a16:creationId xmlns:a16="http://schemas.microsoft.com/office/drawing/2014/main" id="{A39F5643-022B-594B-001B-0908DF2E1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" y="692932"/>
            <a:ext cx="2587272" cy="17247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95016C-7FA9-BD6F-63F4-E0839FDD2C98}"/>
              </a:ext>
            </a:extLst>
          </p:cNvPr>
          <p:cNvSpPr txBox="1"/>
          <p:nvPr/>
        </p:nvSpPr>
        <p:spPr>
          <a:xfrm>
            <a:off x="48300" y="8396076"/>
            <a:ext cx="3312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SCI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급 논문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56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최근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5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년간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20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Q1 15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편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지식재산권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4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등록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출원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기술이전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5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	 “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챔버형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3d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프린팅 출력 조건 최적화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국가 연구과제 수행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10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	(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복지부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1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교육부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, </a:t>
            </a:r>
            <a:r>
              <a:rPr lang="ko-KR" altLang="en-US" sz="11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해수부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 등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산학 공동과제 수행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3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(J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사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수상 이력 </a:t>
            </a: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2</a:t>
            </a:r>
            <a:r>
              <a:rPr lang="ko-KR" altLang="en-US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건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</p:txBody>
      </p:sp>
      <p:sp>
        <p:nvSpPr>
          <p:cNvPr id="1075" name="TextBox 1074">
            <a:extLst>
              <a:ext uri="{FF2B5EF4-FFF2-40B4-BE49-F238E27FC236}">
                <a16:creationId xmlns:a16="http://schemas.microsoft.com/office/drawing/2014/main" id="{121F5CAA-AF4F-DDF8-AA3A-DFC5CE2D2D13}"/>
              </a:ext>
            </a:extLst>
          </p:cNvPr>
          <p:cNvSpPr txBox="1"/>
          <p:nvPr/>
        </p:nvSpPr>
        <p:spPr>
          <a:xfrm>
            <a:off x="3480250" y="8396076"/>
            <a:ext cx="3312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Samsung </a:t>
            </a:r>
            <a:r>
              <a:rPr lang="en-US" altLang="ko-KR" sz="11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Medison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ROKIT Healthcare	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KTL (Korea Testing Laboratory)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b="1" dirty="0" err="1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하이센스바이오</a:t>
            </a:r>
            <a:endParaRPr lang="en-US" altLang="ko-KR" sz="1100" b="1" dirty="0">
              <a:latin typeface="나눔고딕 Light" panose="020D0904000000000000" pitchFamily="50" charset="-127"/>
              <a:ea typeface="나눔고딕 Light" panose="020D0904000000000000" pitchFamily="50" charset="-12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Carnegie Mellon University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Penn State University</a:t>
            </a:r>
          </a:p>
        </p:txBody>
      </p:sp>
      <p:grpSp>
        <p:nvGrpSpPr>
          <p:cNvPr id="1109" name="그룹 1108">
            <a:extLst>
              <a:ext uri="{FF2B5EF4-FFF2-40B4-BE49-F238E27FC236}">
                <a16:creationId xmlns:a16="http://schemas.microsoft.com/office/drawing/2014/main" id="{2C7D9D39-41D0-1FC8-8192-1769286ABD71}"/>
              </a:ext>
            </a:extLst>
          </p:cNvPr>
          <p:cNvGrpSpPr/>
          <p:nvPr/>
        </p:nvGrpSpPr>
        <p:grpSpPr>
          <a:xfrm>
            <a:off x="2229898" y="3691175"/>
            <a:ext cx="1966643" cy="2610624"/>
            <a:chOff x="2383826" y="3603891"/>
            <a:chExt cx="1764402" cy="2342159"/>
          </a:xfrm>
        </p:grpSpPr>
        <p:pic>
          <p:nvPicPr>
            <p:cNvPr id="1077" name="그림 1076">
              <a:extLst>
                <a:ext uri="{FF2B5EF4-FFF2-40B4-BE49-F238E27FC236}">
                  <a16:creationId xmlns:a16="http://schemas.microsoft.com/office/drawing/2014/main" id="{AD2F7AE5-459E-8134-9782-1E8FEB39D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2811" y="3603891"/>
              <a:ext cx="1346432" cy="2334539"/>
            </a:xfrm>
            <a:prstGeom prst="rect">
              <a:avLst/>
            </a:prstGeom>
          </p:spPr>
        </p:pic>
        <p:sp>
          <p:nvSpPr>
            <p:cNvPr id="1078" name="TextBox 1077">
              <a:extLst>
                <a:ext uri="{FF2B5EF4-FFF2-40B4-BE49-F238E27FC236}">
                  <a16:creationId xmlns:a16="http://schemas.microsoft.com/office/drawing/2014/main" id="{7E4F63AD-B4B6-13B3-6EA9-4F9F75DD9189}"/>
                </a:ext>
              </a:extLst>
            </p:cNvPr>
            <p:cNvSpPr txBox="1"/>
            <p:nvPr/>
          </p:nvSpPr>
          <p:spPr>
            <a:xfrm>
              <a:off x="2383826" y="5684440"/>
              <a:ext cx="176440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Suspended 3D Printing</a:t>
              </a:r>
            </a:p>
          </p:txBody>
        </p:sp>
      </p:grpSp>
      <p:sp>
        <p:nvSpPr>
          <p:cNvPr id="1081" name="TextBox 1080">
            <a:extLst>
              <a:ext uri="{FF2B5EF4-FFF2-40B4-BE49-F238E27FC236}">
                <a16:creationId xmlns:a16="http://schemas.microsoft.com/office/drawing/2014/main" id="{2D505D9B-5D4D-4495-5A5A-12753569FC57}"/>
              </a:ext>
            </a:extLst>
          </p:cNvPr>
          <p:cNvSpPr txBox="1"/>
          <p:nvPr/>
        </p:nvSpPr>
        <p:spPr>
          <a:xfrm rot="16200000">
            <a:off x="4242817" y="9415948"/>
            <a:ext cx="2569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…</a:t>
            </a:r>
          </a:p>
        </p:txBody>
      </p:sp>
      <p:grpSp>
        <p:nvGrpSpPr>
          <p:cNvPr id="1115" name="그룹 1114">
            <a:extLst>
              <a:ext uri="{FF2B5EF4-FFF2-40B4-BE49-F238E27FC236}">
                <a16:creationId xmlns:a16="http://schemas.microsoft.com/office/drawing/2014/main" id="{BBE395A5-7DAF-DA50-FCA2-9DBE5D7ADABE}"/>
              </a:ext>
            </a:extLst>
          </p:cNvPr>
          <p:cNvGrpSpPr/>
          <p:nvPr/>
        </p:nvGrpSpPr>
        <p:grpSpPr>
          <a:xfrm>
            <a:off x="3963601" y="3722255"/>
            <a:ext cx="2749293" cy="2050245"/>
            <a:chOff x="4033253" y="3717630"/>
            <a:chExt cx="2749293" cy="2050245"/>
          </a:xfrm>
        </p:grpSpPr>
        <p:pic>
          <p:nvPicPr>
            <p:cNvPr id="1085" name="그림 1084">
              <a:extLst>
                <a:ext uri="{FF2B5EF4-FFF2-40B4-BE49-F238E27FC236}">
                  <a16:creationId xmlns:a16="http://schemas.microsoft.com/office/drawing/2014/main" id="{BD27A1D7-B3EC-904B-79D1-ABE73BDBE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33253" y="3717630"/>
              <a:ext cx="2749293" cy="1831875"/>
            </a:xfrm>
            <a:prstGeom prst="rect">
              <a:avLst/>
            </a:prstGeom>
          </p:spPr>
        </p:pic>
        <p:sp>
          <p:nvSpPr>
            <p:cNvPr id="1092" name="TextBox 1091">
              <a:extLst>
                <a:ext uri="{FF2B5EF4-FFF2-40B4-BE49-F238E27FC236}">
                  <a16:creationId xmlns:a16="http://schemas.microsoft.com/office/drawing/2014/main" id="{6025532E-D576-E118-33ED-8BADF307E2BE}"/>
                </a:ext>
              </a:extLst>
            </p:cNvPr>
            <p:cNvSpPr txBox="1"/>
            <p:nvPr/>
          </p:nvSpPr>
          <p:spPr>
            <a:xfrm>
              <a:off x="4525698" y="5506265"/>
              <a:ext cx="176440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Bioprinting</a:t>
              </a:r>
              <a:r>
                <a:rPr lang="ko-KR" altLang="en-US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Optimization</a:t>
              </a:r>
            </a:p>
          </p:txBody>
        </p:sp>
      </p:grpSp>
      <p:grpSp>
        <p:nvGrpSpPr>
          <p:cNvPr id="1114" name="그룹 1113">
            <a:extLst>
              <a:ext uri="{FF2B5EF4-FFF2-40B4-BE49-F238E27FC236}">
                <a16:creationId xmlns:a16="http://schemas.microsoft.com/office/drawing/2014/main" id="{28878FCD-0108-576F-3A3A-0AEC75F68C9F}"/>
              </a:ext>
            </a:extLst>
          </p:cNvPr>
          <p:cNvGrpSpPr/>
          <p:nvPr/>
        </p:nvGrpSpPr>
        <p:grpSpPr>
          <a:xfrm>
            <a:off x="4111118" y="5765952"/>
            <a:ext cx="2616944" cy="2186589"/>
            <a:chOff x="4016933" y="5789902"/>
            <a:chExt cx="2616944" cy="2186589"/>
          </a:xfrm>
        </p:grpSpPr>
        <p:pic>
          <p:nvPicPr>
            <p:cNvPr id="1083" name="그림 1082" descr="텍스트, 스크린샷, 현미경, 디자인이(가) 표시된 사진&#10;&#10;자동 생성된 설명">
              <a:extLst>
                <a:ext uri="{FF2B5EF4-FFF2-40B4-BE49-F238E27FC236}">
                  <a16:creationId xmlns:a16="http://schemas.microsoft.com/office/drawing/2014/main" id="{E62D468A-E498-C8FE-7CF9-4191DA1C4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787"/>
            <a:stretch/>
          </p:blipFill>
          <p:spPr>
            <a:xfrm>
              <a:off x="4302255" y="5789902"/>
              <a:ext cx="2046300" cy="1894851"/>
            </a:xfrm>
            <a:prstGeom prst="rect">
              <a:avLst/>
            </a:prstGeom>
          </p:spPr>
        </p:pic>
        <p:sp>
          <p:nvSpPr>
            <p:cNvPr id="1095" name="TextBox 1094">
              <a:extLst>
                <a:ext uri="{FF2B5EF4-FFF2-40B4-BE49-F238E27FC236}">
                  <a16:creationId xmlns:a16="http://schemas.microsoft.com/office/drawing/2014/main" id="{58AB39C0-3705-C474-C387-BDF985C7F2A0}"/>
                </a:ext>
              </a:extLst>
            </p:cNvPr>
            <p:cNvSpPr txBox="1"/>
            <p:nvPr/>
          </p:nvSpPr>
          <p:spPr>
            <a:xfrm>
              <a:off x="4016933" y="7714881"/>
              <a:ext cx="26169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Imaging-integrated </a:t>
              </a:r>
              <a:r>
                <a:rPr lang="en-US" altLang="ko-KR" sz="11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biofabrication</a:t>
              </a:r>
              <a:endPara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26F81653-9AA9-471D-BB36-4B7C5023B8FD}"/>
              </a:ext>
            </a:extLst>
          </p:cNvPr>
          <p:cNvSpPr/>
          <p:nvPr/>
        </p:nvSpPr>
        <p:spPr>
          <a:xfrm>
            <a:off x="51179" y="3154781"/>
            <a:ext cx="2578100" cy="421581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나눔고딕 Light" panose="020D0904000000000000" pitchFamily="50" charset="-127"/>
                <a:ea typeface="나눔고딕 Light" panose="020D0904000000000000" pitchFamily="50" charset="-127"/>
              </a:rPr>
              <a:t>연구분야</a:t>
            </a:r>
          </a:p>
        </p:txBody>
      </p:sp>
      <p:grpSp>
        <p:nvGrpSpPr>
          <p:cNvPr id="1116" name="그룹 1115">
            <a:extLst>
              <a:ext uri="{FF2B5EF4-FFF2-40B4-BE49-F238E27FC236}">
                <a16:creationId xmlns:a16="http://schemas.microsoft.com/office/drawing/2014/main" id="{33F6E78C-5851-88C7-ECAD-35018B2653C9}"/>
              </a:ext>
            </a:extLst>
          </p:cNvPr>
          <p:cNvGrpSpPr/>
          <p:nvPr/>
        </p:nvGrpSpPr>
        <p:grpSpPr>
          <a:xfrm>
            <a:off x="89719" y="3612728"/>
            <a:ext cx="2064142" cy="2756298"/>
            <a:chOff x="89743" y="3652939"/>
            <a:chExt cx="2064142" cy="2756298"/>
          </a:xfrm>
        </p:grpSpPr>
        <p:pic>
          <p:nvPicPr>
            <p:cNvPr id="1108" name="그림 1107">
              <a:extLst>
                <a:ext uri="{FF2B5EF4-FFF2-40B4-BE49-F238E27FC236}">
                  <a16:creationId xmlns:a16="http://schemas.microsoft.com/office/drawing/2014/main" id="{5A9C1682-29C1-C194-AA0C-D1275B471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743" y="3652939"/>
              <a:ext cx="2064142" cy="2355092"/>
            </a:xfrm>
            <a:prstGeom prst="rect">
              <a:avLst/>
            </a:prstGeom>
          </p:spPr>
        </p:pic>
        <p:sp>
          <p:nvSpPr>
            <p:cNvPr id="1110" name="TextBox 1109">
              <a:extLst>
                <a:ext uri="{FF2B5EF4-FFF2-40B4-BE49-F238E27FC236}">
                  <a16:creationId xmlns:a16="http://schemas.microsoft.com/office/drawing/2014/main" id="{41F7DBD7-4474-4E3D-76D6-8A5D95544EE6}"/>
                </a:ext>
              </a:extLst>
            </p:cNvPr>
            <p:cNvSpPr txBox="1"/>
            <p:nvPr/>
          </p:nvSpPr>
          <p:spPr>
            <a:xfrm>
              <a:off x="138493" y="5978350"/>
              <a:ext cx="196664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Bioinspired Design of Tendon-to-Bone Structures </a:t>
              </a:r>
            </a:p>
          </p:txBody>
        </p:sp>
      </p:grpSp>
      <p:grpSp>
        <p:nvGrpSpPr>
          <p:cNvPr id="1113" name="그룹 1112">
            <a:extLst>
              <a:ext uri="{FF2B5EF4-FFF2-40B4-BE49-F238E27FC236}">
                <a16:creationId xmlns:a16="http://schemas.microsoft.com/office/drawing/2014/main" id="{A5CF5A61-4845-59F6-91B0-6951A8152B4C}"/>
              </a:ext>
            </a:extLst>
          </p:cNvPr>
          <p:cNvGrpSpPr/>
          <p:nvPr/>
        </p:nvGrpSpPr>
        <p:grpSpPr>
          <a:xfrm>
            <a:off x="244849" y="6430951"/>
            <a:ext cx="3751793" cy="1521590"/>
            <a:chOff x="102432" y="6418893"/>
            <a:chExt cx="3751793" cy="1521590"/>
          </a:xfrm>
        </p:grpSpPr>
        <p:pic>
          <p:nvPicPr>
            <p:cNvPr id="1094" name="그림 1093" descr="스크린샷, 디자인이(가) 표시된 사진&#10;&#10;자동 생성된 설명">
              <a:extLst>
                <a:ext uri="{FF2B5EF4-FFF2-40B4-BE49-F238E27FC236}">
                  <a16:creationId xmlns:a16="http://schemas.microsoft.com/office/drawing/2014/main" id="{E74D265F-19E3-D21D-DBE4-68F1B42FD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51"/>
            <a:stretch/>
          </p:blipFill>
          <p:spPr>
            <a:xfrm>
              <a:off x="102432" y="6418893"/>
              <a:ext cx="3751793" cy="1443215"/>
            </a:xfrm>
            <a:prstGeom prst="rect">
              <a:avLst/>
            </a:prstGeom>
          </p:spPr>
        </p:pic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49F5FDAE-9B35-31D9-3EF5-BE5BCA18179D}"/>
                </a:ext>
              </a:extLst>
            </p:cNvPr>
            <p:cNvSpPr txBox="1"/>
            <p:nvPr/>
          </p:nvSpPr>
          <p:spPr>
            <a:xfrm>
              <a:off x="669856" y="7678873"/>
              <a:ext cx="26169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Novel </a:t>
              </a:r>
              <a:r>
                <a:rPr lang="en-US" altLang="ko-KR" sz="11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biofabrication</a:t>
              </a:r>
              <a:r>
                <a:rPr lang="en-US" altLang="ko-KR" sz="11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techniques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444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1198</TotalTime>
  <Words>742</Words>
  <Application>Microsoft Office PowerPoint</Application>
  <PresentationFormat>A4 용지(210x297mm)</PresentationFormat>
  <Paragraphs>115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나눔고딕</vt:lpstr>
      <vt:lpstr>나눔고딕 ExtraBold</vt:lpstr>
      <vt:lpstr>나눔고딕 Light</vt:lpstr>
      <vt:lpstr>Arial</vt:lpstr>
      <vt:lpstr>Calibri</vt:lpstr>
      <vt:lpstr>Calibri Light</vt:lpstr>
      <vt:lpstr>Office 테마</vt:lpstr>
      <vt:lpstr>실험실명 (나눔고딕 ExtraBold 20pt)</vt:lpstr>
      <vt:lpstr>고급에너지소재연구실 (Advanced Energy Material Engineering)</vt:lpstr>
      <vt:lpstr>융합 바이오가공 연구실 (Integrated Biofabrication Laboratory)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PKNU</dc:creator>
  <cp:lastModifiedBy>user</cp:lastModifiedBy>
  <cp:revision>69</cp:revision>
  <cp:lastPrinted>2024-08-01T00:42:09Z</cp:lastPrinted>
  <dcterms:created xsi:type="dcterms:W3CDTF">2023-04-21T02:33:32Z</dcterms:created>
  <dcterms:modified xsi:type="dcterms:W3CDTF">2026-07-10T08:25:59Z</dcterms:modified>
</cp:coreProperties>
</file>